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png" ContentType="image/png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Default Extension="jpeg" ContentType="image/jpeg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1" r:id="rId1"/>
    <p:sldMasterId id="2147483652" r:id="rId2"/>
  </p:sldMasterIdLst>
  <p:notesMasterIdLst>
    <p:notesMasterId r:id="rId7"/>
  </p:notesMasterIdLst>
  <p:sldIdLst>
    <p:sldId id="708" r:id="rId3"/>
    <p:sldId id="705" r:id="rId4"/>
    <p:sldId id="706" r:id="rId5"/>
    <p:sldId id="707" r:id="rId6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FF00"/>
    <a:srgbClr val="000099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93" autoAdjust="0"/>
    <p:restoredTop sz="90431" autoAdjust="0"/>
  </p:normalViewPr>
  <p:slideViewPr>
    <p:cSldViewPr>
      <p:cViewPr varScale="1">
        <p:scale>
          <a:sx n="89" d="100"/>
          <a:sy n="89" d="100"/>
        </p:scale>
        <p:origin x="-102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12" Type="http://schemas.openxmlformats.org/officeDocument/2006/relationships/customXml" Target="../customXml/item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Relationship Id="rId14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688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6" tIns="46588" rIns="93176" bIns="46588" numCol="1" anchor="t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688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6" tIns="46588" rIns="93176" bIns="46588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6" tIns="46588" rIns="93176" bIns="465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688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6" tIns="46588" rIns="93176" bIns="46588" numCol="1" anchor="b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29675"/>
            <a:ext cx="303688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6" tIns="46588" rIns="93176" bIns="46588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pPr>
              <a:defRPr/>
            </a:pPr>
            <a:fld id="{F827440A-8CEE-4AA8-87B7-519AEEE979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5022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95D639-4D55-4EE1-BF64-1EBEA0652C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4E648E-9D9F-4BA1-8377-B4F08D48DF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8964C1-7586-4D80-B832-9E95CFC8FE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52D578-A628-4BDF-9776-8A68452C0C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E76392-FBF2-4E19-8B02-A2A4EAAE59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BAD229-EA44-4B0B-9F63-97A4DDA60A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29153D-9F8C-4680-9332-3576DE12E2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3F9CC3-F05C-494A-A031-288FA423AC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CBC320-26D0-4876-8F04-713AC0D54E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F334B3-DCEC-44BA-BF20-72128535B4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25AFE0-E8A7-4B7E-ACB2-3E87852815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0FE654-F110-493D-B529-2129C5AD6D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0B7B3C-9B53-4F32-856C-F2B6C024BC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0" y="2057400"/>
            <a:ext cx="3467100" cy="3505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0" y="2057400"/>
            <a:ext cx="3467100" cy="3505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F3E445-6226-44DB-B094-396B4A8D08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813242-0A97-492D-9B7C-1AEAE7183B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7E274E-643B-40F0-ABFE-C32C90048F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F7CC0F-5638-4A1A-B7FD-1F0E4A181A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834932-1BFA-4783-9B70-E47AC47F4A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62DCEE-9097-423A-8484-EA49C43036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BC6290-B2BE-4621-9AA0-6E75C8B83B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685800"/>
            <a:ext cx="1771650" cy="4876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0" y="685800"/>
            <a:ext cx="5162550" cy="4876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C2CA21-E755-4185-A087-7D276D3BB9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524000" y="685800"/>
            <a:ext cx="7086600" cy="4876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6F739C-4D5E-481C-B1F5-BAE583F407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685800"/>
            <a:ext cx="7086600" cy="1371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24000" y="2057400"/>
            <a:ext cx="3467100" cy="3505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0" y="2057400"/>
            <a:ext cx="3467100" cy="3505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9ABCE5-58A9-4C7C-8817-72CB8A9FE1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524000" y="685800"/>
            <a:ext cx="7086600" cy="1371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0" y="2057400"/>
            <a:ext cx="3467100" cy="167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43500" y="2057400"/>
            <a:ext cx="3467100" cy="167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524000" y="3886200"/>
            <a:ext cx="3467100" cy="167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43500" y="3886200"/>
            <a:ext cx="3467100" cy="167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A27C82-8475-42B7-83E5-4D65DDDE9F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685800"/>
            <a:ext cx="7086600" cy="1371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524000" y="2057400"/>
            <a:ext cx="7086600" cy="35052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A9C414-DF90-44DA-B033-7A41246ED1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8B1B38A4-E7E6-4E09-BC57-8F3E588BE9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0" y="2057400"/>
            <a:ext cx="70866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685800"/>
            <a:ext cx="7086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3252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0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>
              <a:defRPr/>
            </a:pPr>
            <a:fld id="{941DBFD4-0168-48F0-9076-20037C8426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0000"/>
          </a:solidFill>
          <a:latin typeface="Arial Narrow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0000"/>
          </a:solidFill>
          <a:latin typeface="Arial Narrow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0000"/>
          </a:solidFill>
          <a:latin typeface="Arial Narrow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0000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 b="1">
          <a:solidFill>
            <a:srgbClr val="000000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 b="1">
          <a:solidFill>
            <a:srgbClr val="000000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 b="1">
          <a:solidFill>
            <a:srgbClr val="000000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 b="1">
          <a:solidFill>
            <a:srgbClr val="000000"/>
          </a:solidFill>
          <a:latin typeface="Arial Narrow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SzPct val="50000"/>
        <a:buFont typeface="Wingdings" pitchFamily="2" charset="2"/>
        <a:buChar char="n"/>
        <a:defRPr sz="28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SzPct val="50000"/>
        <a:buFont typeface="Wingdings" pitchFamily="2" charset="2"/>
        <a:buChar char="n"/>
        <a:defRPr sz="2400">
          <a:solidFill>
            <a:srgbClr val="000000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SzPct val="50000"/>
        <a:buFont typeface="Wingdings" pitchFamily="2" charset="2"/>
        <a:buChar char="n"/>
        <a:defRPr sz="2000">
          <a:solidFill>
            <a:srgbClr val="000000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SzPct val="50000"/>
        <a:buFont typeface="Wingdings" pitchFamily="2" charset="2"/>
        <a:buChar char="n"/>
        <a:defRPr>
          <a:solidFill>
            <a:srgbClr val="000000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SzPct val="50000"/>
        <a:buFont typeface="Wingdings" pitchFamily="2" charset="2"/>
        <a:buChar char="n"/>
        <a:defRPr>
          <a:solidFill>
            <a:srgbClr val="000000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000000"/>
        </a:buClr>
        <a:buSzPct val="50000"/>
        <a:buFont typeface="Wingdings" pitchFamily="2" charset="2"/>
        <a:buChar char="n"/>
        <a:defRPr>
          <a:solidFill>
            <a:srgbClr val="000000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00000"/>
        </a:buClr>
        <a:buSzPct val="50000"/>
        <a:buFont typeface="Wingdings" pitchFamily="2" charset="2"/>
        <a:buChar char="n"/>
        <a:defRPr>
          <a:solidFill>
            <a:srgbClr val="000000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00000"/>
        </a:buClr>
        <a:buSzPct val="50000"/>
        <a:buFont typeface="Wingdings" pitchFamily="2" charset="2"/>
        <a:buChar char="n"/>
        <a:defRPr>
          <a:solidFill>
            <a:srgbClr val="000000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00000"/>
        </a:buClr>
        <a:buSzPct val="50000"/>
        <a:buFont typeface="Wingdings" pitchFamily="2" charset="2"/>
        <a:buChar char="n"/>
        <a:defRPr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457200"/>
            <a:ext cx="7086600" cy="990600"/>
          </a:xfrm>
        </p:spPr>
        <p:txBody>
          <a:bodyPr/>
          <a:lstStyle/>
          <a:p>
            <a:r>
              <a:rPr lang="en-US" dirty="0" smtClean="0"/>
              <a:t>SG-Systems WG Meeting Agenda</a:t>
            </a:r>
          </a:p>
        </p:txBody>
      </p:sp>
      <p:sp>
        <p:nvSpPr>
          <p:cNvPr id="327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1752600"/>
            <a:ext cx="7086600" cy="4648200"/>
          </a:xfrm>
        </p:spPr>
        <p:txBody>
          <a:bodyPr/>
          <a:lstStyle/>
          <a:p>
            <a:r>
              <a:rPr lang="en-US" dirty="0" smtClean="0"/>
              <a:t>Tuesday, 10:30-12:00</a:t>
            </a:r>
          </a:p>
          <a:p>
            <a:pPr lvl="1"/>
            <a:r>
              <a:rPr lang="en-US" dirty="0" smtClean="0"/>
              <a:t>Welcome </a:t>
            </a:r>
            <a:r>
              <a:rPr lang="en-US" dirty="0"/>
              <a:t>&amp; introductions</a:t>
            </a:r>
          </a:p>
          <a:p>
            <a:pPr lvl="1"/>
            <a:r>
              <a:rPr lang="en-US" dirty="0"/>
              <a:t>Results/comments/concerns from boot camp</a:t>
            </a:r>
          </a:p>
          <a:p>
            <a:pPr lvl="1"/>
            <a:r>
              <a:rPr lang="en-US" dirty="0"/>
              <a:t>“Inquiring minds want to know…”</a:t>
            </a:r>
          </a:p>
          <a:p>
            <a:pPr lvl="2"/>
            <a:r>
              <a:rPr lang="en-US" dirty="0"/>
              <a:t>NIST, SEP 2.0, SAE/PEV, IEC, Unite, etc.</a:t>
            </a:r>
          </a:p>
          <a:p>
            <a:pPr lvl="1"/>
            <a:r>
              <a:rPr lang="en-US" dirty="0" err="1"/>
              <a:t>OpenHAN</a:t>
            </a:r>
            <a:r>
              <a:rPr lang="en-US" dirty="0"/>
              <a:t> – the next generation (Erich)</a:t>
            </a:r>
          </a:p>
          <a:p>
            <a:pPr lvl="1"/>
            <a:r>
              <a:rPr lang="en-US" dirty="0"/>
              <a:t>SG-Systems Roadmap review and update for each task force </a:t>
            </a:r>
          </a:p>
          <a:p>
            <a:pPr lvl="2"/>
            <a:r>
              <a:rPr lang="en-US" dirty="0" err="1" smtClean="0"/>
              <a:t>OpenADR</a:t>
            </a:r>
            <a:r>
              <a:rPr lang="en-US" dirty="0"/>
              <a:t>, </a:t>
            </a:r>
            <a:r>
              <a:rPr lang="en-US" dirty="0" err="1"/>
              <a:t>OpenADE</a:t>
            </a:r>
            <a:r>
              <a:rPr lang="en-US" dirty="0"/>
              <a:t>, </a:t>
            </a:r>
            <a:r>
              <a:rPr lang="en-US" dirty="0" err="1"/>
              <a:t>OpenHAN</a:t>
            </a:r>
            <a:r>
              <a:rPr lang="en-US" dirty="0"/>
              <a:t>, AMI-</a:t>
            </a:r>
            <a:r>
              <a:rPr lang="en-US" dirty="0" err="1"/>
              <a:t>Ent</a:t>
            </a:r>
            <a:r>
              <a:rPr lang="en-US" dirty="0"/>
              <a:t>, EIM</a:t>
            </a:r>
          </a:p>
          <a:p>
            <a:pPr lvl="1"/>
            <a:r>
              <a:rPr lang="en-US" dirty="0"/>
              <a:t>General discussion, questions and answers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345142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066800" y="381000"/>
            <a:ext cx="7543800" cy="762000"/>
          </a:xfrm>
        </p:spPr>
        <p:txBody>
          <a:bodyPr/>
          <a:lstStyle/>
          <a:p>
            <a:r>
              <a:rPr lang="en-US" dirty="0" smtClean="0"/>
              <a:t>EIM TF – Tuesday Meetings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066800" y="1219200"/>
            <a:ext cx="7696200" cy="4953000"/>
          </a:xfrm>
        </p:spPr>
        <p:txBody>
          <a:bodyPr/>
          <a:lstStyle/>
          <a:p>
            <a:r>
              <a:rPr lang="en-US" sz="2400" dirty="0"/>
              <a:t>1.00 – 3:00PM</a:t>
            </a:r>
            <a:r>
              <a:rPr lang="en-US" sz="2400" dirty="0" smtClean="0"/>
              <a:t>:</a:t>
            </a:r>
            <a:r>
              <a:rPr lang="en-US" sz="2400" dirty="0"/>
              <a:t> </a:t>
            </a:r>
            <a:r>
              <a:rPr lang="en-US" sz="2400" dirty="0" smtClean="0"/>
              <a:t>Session 1</a:t>
            </a:r>
            <a:endParaRPr lang="en-US" sz="2400" dirty="0"/>
          </a:p>
          <a:p>
            <a:pPr lvl="1"/>
            <a:r>
              <a:rPr lang="en-US" sz="2000" dirty="0" smtClean="0"/>
              <a:t>Welcome </a:t>
            </a:r>
            <a:r>
              <a:rPr lang="en-US" sz="2000" dirty="0"/>
              <a:t>&amp; introductions </a:t>
            </a:r>
          </a:p>
          <a:p>
            <a:pPr lvl="1"/>
            <a:r>
              <a:rPr lang="en-US" sz="2000" dirty="0"/>
              <a:t>Status &amp; Plans   </a:t>
            </a:r>
          </a:p>
          <a:p>
            <a:pPr lvl="1"/>
            <a:r>
              <a:rPr lang="en-US" sz="2000" dirty="0" smtClean="0"/>
              <a:t>Discuss NIST </a:t>
            </a:r>
            <a:r>
              <a:rPr lang="en-US" sz="2000" dirty="0"/>
              <a:t>SGIP SGAC (Smart Grid Architecture Committee) Semantic Efforts </a:t>
            </a:r>
            <a:r>
              <a:rPr lang="en-US" sz="2000" dirty="0" smtClean="0"/>
              <a:t>&amp; How We Should Collaborate</a:t>
            </a:r>
            <a:endParaRPr lang="en-US" sz="2000" dirty="0"/>
          </a:p>
          <a:p>
            <a:pPr lvl="1"/>
            <a:r>
              <a:rPr lang="en-US" sz="2000" dirty="0"/>
              <a:t>Brief overview of SCE/IBM/CISCO Smart Grid Reference </a:t>
            </a:r>
            <a:r>
              <a:rPr lang="en-US" sz="2000" dirty="0" smtClean="0"/>
              <a:t>Architecture</a:t>
            </a:r>
            <a:endParaRPr lang="en-US" sz="2000" dirty="0"/>
          </a:p>
          <a:p>
            <a:pPr lvl="1"/>
            <a:r>
              <a:rPr lang="en-US" sz="2000" dirty="0" smtClean="0"/>
              <a:t>Issues </a:t>
            </a:r>
            <a:r>
              <a:rPr lang="en-US" sz="2000" dirty="0"/>
              <a:t>&amp; General Discussion </a:t>
            </a:r>
          </a:p>
          <a:p>
            <a:pPr lvl="1"/>
            <a:endParaRPr lang="en-US" sz="2000" dirty="0"/>
          </a:p>
          <a:p>
            <a:r>
              <a:rPr lang="en-US" sz="2400" dirty="0"/>
              <a:t>3:30 – 5:30PM</a:t>
            </a:r>
            <a:r>
              <a:rPr lang="en-US" sz="2400" dirty="0" smtClean="0"/>
              <a:t>:</a:t>
            </a:r>
            <a:r>
              <a:rPr lang="en-US" sz="2400" dirty="0"/>
              <a:t> </a:t>
            </a:r>
            <a:r>
              <a:rPr lang="en-US" sz="2400" dirty="0" smtClean="0"/>
              <a:t>Session 2</a:t>
            </a:r>
            <a:endParaRPr lang="en-US" sz="2400" dirty="0"/>
          </a:p>
          <a:p>
            <a:pPr lvl="1"/>
            <a:r>
              <a:rPr lang="en-US" sz="2000" dirty="0" smtClean="0"/>
              <a:t>EIM </a:t>
            </a:r>
            <a:r>
              <a:rPr lang="en-US" sz="2000" dirty="0"/>
              <a:t>Utility Case </a:t>
            </a:r>
            <a:r>
              <a:rPr lang="en-US" sz="2000" dirty="0" smtClean="0"/>
              <a:t>Studies (“Birds </a:t>
            </a:r>
            <a:r>
              <a:rPr lang="en-US" sz="2000" dirty="0"/>
              <a:t>of a Feather</a:t>
            </a:r>
            <a:r>
              <a:rPr lang="en-US" sz="2000" dirty="0" smtClean="0"/>
              <a:t>”) - Set 1</a:t>
            </a:r>
          </a:p>
          <a:p>
            <a:pPr lvl="2"/>
            <a:r>
              <a:rPr lang="en-US" sz="1800" dirty="0" smtClean="0"/>
              <a:t>SCE, Sempra, Oncor, PG&amp;E</a:t>
            </a:r>
            <a:endParaRPr lang="en-US" sz="1800" dirty="0"/>
          </a:p>
          <a:p>
            <a:pPr lvl="1"/>
            <a:r>
              <a:rPr lang="en-US" sz="2000" dirty="0"/>
              <a:t>Review definitions of proposed EIM Use Cases Actors from Actors Team and update as necessary </a:t>
            </a:r>
          </a:p>
          <a:p>
            <a:pPr lvl="1"/>
            <a:r>
              <a:rPr lang="en-US" sz="2000" dirty="0" smtClean="0"/>
              <a:t>Brainstorm </a:t>
            </a:r>
            <a:r>
              <a:rPr lang="en-US" sz="2000" dirty="0"/>
              <a:t>EIM Use Cases Names and prioritize them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0B7B3C-9B53-4F32-856C-F2B6C024BC76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10842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295400" y="381000"/>
            <a:ext cx="7315200" cy="762000"/>
          </a:xfrm>
        </p:spPr>
        <p:txBody>
          <a:bodyPr/>
          <a:lstStyle/>
          <a:p>
            <a:r>
              <a:rPr lang="en-US" dirty="0" smtClean="0"/>
              <a:t>EIM TF – Wednesday Meetings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295400" y="1295400"/>
            <a:ext cx="7467600" cy="5334000"/>
          </a:xfrm>
        </p:spPr>
        <p:txBody>
          <a:bodyPr/>
          <a:lstStyle/>
          <a:p>
            <a:r>
              <a:rPr lang="en-US" sz="2400" dirty="0"/>
              <a:t>8:00-10:00AM: </a:t>
            </a:r>
            <a:r>
              <a:rPr lang="en-US" sz="2400" dirty="0" smtClean="0"/>
              <a:t>Session 3</a:t>
            </a:r>
            <a:endParaRPr lang="en-US" sz="2400" dirty="0"/>
          </a:p>
          <a:p>
            <a:pPr lvl="1"/>
            <a:r>
              <a:rPr lang="en-US" sz="2000" dirty="0"/>
              <a:t>EIM Utility Case Studies (“Birds of a Feather”) </a:t>
            </a:r>
            <a:r>
              <a:rPr lang="en-US" sz="2000" dirty="0" smtClean="0"/>
              <a:t>- </a:t>
            </a:r>
            <a:r>
              <a:rPr lang="en-US" sz="2000" dirty="0"/>
              <a:t>Set </a:t>
            </a:r>
            <a:r>
              <a:rPr lang="en-US" sz="2000" dirty="0" smtClean="0"/>
              <a:t>2</a:t>
            </a:r>
            <a:endParaRPr lang="en-US" sz="2000" dirty="0"/>
          </a:p>
          <a:p>
            <a:pPr lvl="2"/>
            <a:r>
              <a:rPr lang="en-US" sz="1600" dirty="0" smtClean="0"/>
              <a:t>AEP, Duke</a:t>
            </a:r>
            <a:endParaRPr lang="en-US" sz="1600" dirty="0"/>
          </a:p>
          <a:p>
            <a:pPr lvl="1"/>
            <a:r>
              <a:rPr lang="en-US" sz="2000" dirty="0"/>
              <a:t>Select subset of Use Cases for sessions </a:t>
            </a:r>
            <a:r>
              <a:rPr lang="en-US" sz="2000" dirty="0" smtClean="0"/>
              <a:t>from session 2</a:t>
            </a:r>
          </a:p>
          <a:p>
            <a:pPr lvl="1"/>
            <a:r>
              <a:rPr lang="en-US" sz="2000" dirty="0" smtClean="0"/>
              <a:t>Begin Group Development of EIM Use Cases</a:t>
            </a:r>
          </a:p>
          <a:p>
            <a:pPr lvl="2"/>
            <a:r>
              <a:rPr lang="en-US" sz="1600" dirty="0" smtClean="0"/>
              <a:t>White </a:t>
            </a:r>
            <a:r>
              <a:rPr lang="en-US" sz="1600" dirty="0"/>
              <a:t>board sessions to articulate generic use </a:t>
            </a:r>
            <a:r>
              <a:rPr lang="en-US" sz="1600" dirty="0" smtClean="0"/>
              <a:t>cases</a:t>
            </a:r>
          </a:p>
          <a:p>
            <a:pPr marL="914400" lvl="2" indent="0">
              <a:buNone/>
            </a:pPr>
            <a:endParaRPr lang="en-US" sz="1800" dirty="0" smtClean="0"/>
          </a:p>
          <a:p>
            <a:r>
              <a:rPr lang="en-US" sz="2400" dirty="0" smtClean="0"/>
              <a:t>10:30AM-12:00PM</a:t>
            </a:r>
            <a:r>
              <a:rPr lang="en-US" sz="2400" dirty="0"/>
              <a:t>: </a:t>
            </a:r>
            <a:r>
              <a:rPr lang="en-US" sz="2400" dirty="0" smtClean="0"/>
              <a:t>Session 4</a:t>
            </a:r>
            <a:endParaRPr lang="en-US" sz="2400" dirty="0"/>
          </a:p>
          <a:p>
            <a:pPr lvl="1"/>
            <a:r>
              <a:rPr lang="en-US" sz="2000" dirty="0" smtClean="0"/>
              <a:t>Continue Group Development of EIM </a:t>
            </a:r>
            <a:r>
              <a:rPr lang="en-US" sz="2000" dirty="0"/>
              <a:t>Use </a:t>
            </a:r>
            <a:r>
              <a:rPr lang="en-US" sz="2000" dirty="0" smtClean="0"/>
              <a:t>Cases</a:t>
            </a:r>
          </a:p>
          <a:p>
            <a:pPr lvl="2"/>
            <a:r>
              <a:rPr lang="en-US" sz="1600" dirty="0" smtClean="0"/>
              <a:t>White board sessions to articulate generic use cases </a:t>
            </a:r>
          </a:p>
          <a:p>
            <a:pPr marL="914400" lvl="2" indent="0">
              <a:buNone/>
            </a:pPr>
            <a:endParaRPr lang="en-US" sz="1800" dirty="0" smtClean="0"/>
          </a:p>
          <a:p>
            <a:r>
              <a:rPr lang="en-US" sz="2400" dirty="0" smtClean="0"/>
              <a:t>3:30 – 5:30PM</a:t>
            </a:r>
            <a:r>
              <a:rPr lang="en-US" sz="2400" dirty="0"/>
              <a:t>: </a:t>
            </a:r>
            <a:r>
              <a:rPr lang="en-US" sz="2400" dirty="0" smtClean="0"/>
              <a:t>Session 5</a:t>
            </a:r>
            <a:endParaRPr lang="en-US" sz="2400" dirty="0"/>
          </a:p>
          <a:p>
            <a:pPr lvl="1"/>
            <a:r>
              <a:rPr lang="en-US" sz="2000" dirty="0" smtClean="0"/>
              <a:t>Smart </a:t>
            </a:r>
            <a:r>
              <a:rPr lang="en-US" sz="2000" dirty="0"/>
              <a:t>Grid Semantic Model (SGSM) Scope Discussion </a:t>
            </a:r>
          </a:p>
          <a:p>
            <a:pPr lvl="1"/>
            <a:r>
              <a:rPr lang="en-US" sz="2000" dirty="0" smtClean="0"/>
              <a:t>Organize </a:t>
            </a:r>
            <a:r>
              <a:rPr lang="en-US" sz="2000" dirty="0"/>
              <a:t>outline for SGSM deliverable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0B7B3C-9B53-4F32-856C-F2B6C024BC76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7528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219200" y="381000"/>
            <a:ext cx="7391400" cy="762000"/>
          </a:xfrm>
        </p:spPr>
        <p:txBody>
          <a:bodyPr/>
          <a:lstStyle/>
          <a:p>
            <a:r>
              <a:rPr lang="en-US" dirty="0" smtClean="0"/>
              <a:t>EIM TF – Thursday Meetings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295400" y="1295400"/>
            <a:ext cx="7696200" cy="5105400"/>
          </a:xfrm>
        </p:spPr>
        <p:txBody>
          <a:bodyPr/>
          <a:lstStyle/>
          <a:p>
            <a:r>
              <a:rPr lang="en-US" dirty="0"/>
              <a:t>8:00 – </a:t>
            </a:r>
            <a:r>
              <a:rPr lang="en-US" dirty="0" smtClean="0"/>
              <a:t>10:00AM: Session 6</a:t>
            </a:r>
            <a:endParaRPr lang="en-US" dirty="0"/>
          </a:p>
          <a:p>
            <a:pPr lvl="1"/>
            <a:r>
              <a:rPr lang="en-US" dirty="0" smtClean="0"/>
              <a:t>Discuss </a:t>
            </a:r>
            <a:r>
              <a:rPr lang="en-US" dirty="0"/>
              <a:t>findings of TOGAF 9.0 Team </a:t>
            </a:r>
          </a:p>
          <a:p>
            <a:pPr lvl="1"/>
            <a:r>
              <a:rPr lang="en-US" dirty="0"/>
              <a:t>Requirements Specification Review</a:t>
            </a:r>
          </a:p>
          <a:p>
            <a:endParaRPr lang="en-US" dirty="0"/>
          </a:p>
          <a:p>
            <a:r>
              <a:rPr lang="en-US" dirty="0"/>
              <a:t>10:30AM – 12:00PM</a:t>
            </a:r>
            <a:r>
              <a:rPr lang="en-US" dirty="0" smtClean="0"/>
              <a:t>: Session 7</a:t>
            </a:r>
            <a:endParaRPr lang="en-US" dirty="0"/>
          </a:p>
          <a:p>
            <a:pPr lvl="1"/>
            <a:r>
              <a:rPr lang="en-US" dirty="0" smtClean="0"/>
              <a:t>Complete </a:t>
            </a:r>
            <a:r>
              <a:rPr lang="en-US" dirty="0"/>
              <a:t>G</a:t>
            </a:r>
            <a:r>
              <a:rPr lang="en-US" dirty="0" smtClean="0"/>
              <a:t>roup </a:t>
            </a:r>
            <a:r>
              <a:rPr lang="en-US" dirty="0"/>
              <a:t>W</a:t>
            </a:r>
            <a:r>
              <a:rPr lang="en-US" dirty="0" smtClean="0"/>
              <a:t>ork on </a:t>
            </a:r>
            <a:r>
              <a:rPr lang="en-US" dirty="0"/>
              <a:t>R</a:t>
            </a:r>
            <a:r>
              <a:rPr lang="en-US" dirty="0" smtClean="0"/>
              <a:t>equirements </a:t>
            </a:r>
            <a:r>
              <a:rPr lang="en-US" dirty="0"/>
              <a:t>S</a:t>
            </a:r>
            <a:r>
              <a:rPr lang="en-US" dirty="0" smtClean="0"/>
              <a:t>pecification</a:t>
            </a:r>
            <a:endParaRPr lang="en-US" dirty="0"/>
          </a:p>
          <a:p>
            <a:pPr lvl="1"/>
            <a:r>
              <a:rPr lang="en-US" dirty="0"/>
              <a:t>Review </a:t>
            </a:r>
            <a:r>
              <a:rPr lang="en-US" dirty="0" smtClean="0"/>
              <a:t>Master Plan </a:t>
            </a:r>
            <a:r>
              <a:rPr lang="en-US" dirty="0"/>
              <a:t>and P</a:t>
            </a:r>
            <a:r>
              <a:rPr lang="en-US" dirty="0" smtClean="0"/>
              <a:t>hases</a:t>
            </a:r>
          </a:p>
          <a:p>
            <a:pPr lvl="1"/>
            <a:r>
              <a:rPr lang="en-US" dirty="0" smtClean="0"/>
              <a:t>Plan Work to </a:t>
            </a:r>
            <a:r>
              <a:rPr lang="en-US" dirty="0"/>
              <a:t>be </a:t>
            </a:r>
            <a:r>
              <a:rPr lang="en-US" dirty="0" smtClean="0"/>
              <a:t>Accomplished </a:t>
            </a:r>
            <a:r>
              <a:rPr lang="en-US" dirty="0"/>
              <a:t>B</a:t>
            </a:r>
            <a:r>
              <a:rPr lang="en-US" dirty="0" smtClean="0"/>
              <a:t>efore </a:t>
            </a:r>
            <a:r>
              <a:rPr lang="en-US" dirty="0"/>
              <a:t>N</a:t>
            </a:r>
            <a:r>
              <a:rPr lang="en-US" dirty="0" smtClean="0"/>
              <a:t>ext </a:t>
            </a:r>
            <a:r>
              <a:rPr lang="en-US" dirty="0"/>
              <a:t>OpenSG </a:t>
            </a:r>
            <a:r>
              <a:rPr lang="en-US" dirty="0" smtClean="0"/>
              <a:t>F2F</a:t>
            </a:r>
          </a:p>
          <a:p>
            <a:pPr lvl="2"/>
            <a:r>
              <a:rPr lang="en-US" dirty="0" smtClean="0"/>
              <a:t>Milestones, schedules &amp; action items for task force and teams</a:t>
            </a:r>
          </a:p>
          <a:p>
            <a:pPr lvl="2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0B7B3C-9B53-4F32-856C-F2B6C024BC76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8076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resentation for strategy recommendation">
  <a:themeElements>
    <a:clrScheme name="Presentation for strategy recommendation 1">
      <a:dk1>
        <a:srgbClr val="009999"/>
      </a:dk1>
      <a:lt1>
        <a:srgbClr val="FFFFFF"/>
      </a:lt1>
      <a:dk2>
        <a:srgbClr val="000066"/>
      </a:dk2>
      <a:lt2>
        <a:srgbClr val="339966"/>
      </a:lt2>
      <a:accent1>
        <a:srgbClr val="00CC99"/>
      </a:accent1>
      <a:accent2>
        <a:srgbClr val="0099CC"/>
      </a:accent2>
      <a:accent3>
        <a:srgbClr val="AAAAB8"/>
      </a:accent3>
      <a:accent4>
        <a:srgbClr val="DADADA"/>
      </a:accent4>
      <a:accent5>
        <a:srgbClr val="AAE2CA"/>
      </a:accent5>
      <a:accent6>
        <a:srgbClr val="008AB9"/>
      </a:accent6>
      <a:hlink>
        <a:srgbClr val="336699"/>
      </a:hlink>
      <a:folHlink>
        <a:srgbClr val="B2B2B2"/>
      </a:folHlink>
    </a:clrScheme>
    <a:fontScheme name="Presentation for strategy recommendation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esentation for strategy recommendation 1">
        <a:dk1>
          <a:srgbClr val="009999"/>
        </a:dk1>
        <a:lt1>
          <a:srgbClr val="FFFFFF"/>
        </a:lt1>
        <a:dk2>
          <a:srgbClr val="000066"/>
        </a:dk2>
        <a:lt2>
          <a:srgbClr val="339966"/>
        </a:lt2>
        <a:accent1>
          <a:srgbClr val="00CC99"/>
        </a:accent1>
        <a:accent2>
          <a:srgbClr val="0099CC"/>
        </a:accent2>
        <a:accent3>
          <a:srgbClr val="AAAAB8"/>
        </a:accent3>
        <a:accent4>
          <a:srgbClr val="DADADA"/>
        </a:accent4>
        <a:accent5>
          <a:srgbClr val="AAE2CA"/>
        </a:accent5>
        <a:accent6>
          <a:srgbClr val="008AB9"/>
        </a:accent6>
        <a:hlink>
          <a:srgbClr val="336699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for strategy recommendation 2">
        <a:dk1>
          <a:srgbClr val="000000"/>
        </a:dk1>
        <a:lt1>
          <a:srgbClr val="FFFFFF"/>
        </a:lt1>
        <a:dk2>
          <a:srgbClr val="009900"/>
        </a:dk2>
        <a:lt2>
          <a:srgbClr val="CC0000"/>
        </a:lt2>
        <a:accent1>
          <a:srgbClr val="CCCC00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2D2DB9"/>
        </a:accent6>
        <a:hlink>
          <a:srgbClr val="00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for strategy recommendatio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for strategy recommendation 4">
        <a:dk1>
          <a:srgbClr val="333399"/>
        </a:dk1>
        <a:lt1>
          <a:srgbClr val="FFFFCC"/>
        </a:lt1>
        <a:dk2>
          <a:srgbClr val="000000"/>
        </a:dk2>
        <a:lt2>
          <a:srgbClr val="0000FF"/>
        </a:lt2>
        <a:accent1>
          <a:srgbClr val="800000"/>
        </a:accent1>
        <a:accent2>
          <a:srgbClr val="3366CC"/>
        </a:accent2>
        <a:accent3>
          <a:srgbClr val="AAAAAA"/>
        </a:accent3>
        <a:accent4>
          <a:srgbClr val="DADAAE"/>
        </a:accent4>
        <a:accent5>
          <a:srgbClr val="C0AAAA"/>
        </a:accent5>
        <a:accent6>
          <a:srgbClr val="2D5CB9"/>
        </a:accent6>
        <a:hlink>
          <a:srgbClr val="FFFF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for strategy recommendation 5">
        <a:dk1>
          <a:srgbClr val="CC3300"/>
        </a:dk1>
        <a:lt1>
          <a:srgbClr val="FFFFCC"/>
        </a:lt1>
        <a:dk2>
          <a:srgbClr val="000000"/>
        </a:dk2>
        <a:lt2>
          <a:srgbClr val="CC6600"/>
        </a:lt2>
        <a:accent1>
          <a:srgbClr val="993300"/>
        </a:accent1>
        <a:accent2>
          <a:srgbClr val="808000"/>
        </a:accent2>
        <a:accent3>
          <a:srgbClr val="AAAAAA"/>
        </a:accent3>
        <a:accent4>
          <a:srgbClr val="DADAAE"/>
        </a:accent4>
        <a:accent5>
          <a:srgbClr val="CAADAA"/>
        </a:accent5>
        <a:accent6>
          <a:srgbClr val="7373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for strategy recommendation 6">
        <a:dk1>
          <a:srgbClr val="66CCFF"/>
        </a:dk1>
        <a:lt1>
          <a:srgbClr val="CCECFF"/>
        </a:lt1>
        <a:dk2>
          <a:srgbClr val="000000"/>
        </a:dk2>
        <a:lt2>
          <a:srgbClr val="9999FF"/>
        </a:lt2>
        <a:accent1>
          <a:srgbClr val="FFFFFF"/>
        </a:accent1>
        <a:accent2>
          <a:srgbClr val="99CCFF"/>
        </a:accent2>
        <a:accent3>
          <a:srgbClr val="AAAAAA"/>
        </a:accent3>
        <a:accent4>
          <a:srgbClr val="AEC9DA"/>
        </a:accent4>
        <a:accent5>
          <a:srgbClr val="FFFFFF"/>
        </a:accent5>
        <a:accent6>
          <a:srgbClr val="8AB9E7"/>
        </a:accent6>
        <a:hlink>
          <a:srgbClr val="CCE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for strategy recommendation 7">
        <a:dk1>
          <a:srgbClr val="993366"/>
        </a:dk1>
        <a:lt1>
          <a:srgbClr val="FFFFCC"/>
        </a:lt1>
        <a:dk2>
          <a:srgbClr val="333399"/>
        </a:dk2>
        <a:lt2>
          <a:srgbClr val="0066FF"/>
        </a:lt2>
        <a:accent1>
          <a:srgbClr val="6600FF"/>
        </a:accent1>
        <a:accent2>
          <a:srgbClr val="0099CC"/>
        </a:accent2>
        <a:accent3>
          <a:srgbClr val="ADADCA"/>
        </a:accent3>
        <a:accent4>
          <a:srgbClr val="DADAAE"/>
        </a:accent4>
        <a:accent5>
          <a:srgbClr val="B8AAFF"/>
        </a:accent5>
        <a:accent6>
          <a:srgbClr val="008AB9"/>
        </a:accent6>
        <a:hlink>
          <a:srgbClr val="66FF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for strategy recommendation 8">
        <a:dk1>
          <a:srgbClr val="993366"/>
        </a:dk1>
        <a:lt1>
          <a:srgbClr val="EAEAEA"/>
        </a:lt1>
        <a:dk2>
          <a:srgbClr val="660066"/>
        </a:dk2>
        <a:lt2>
          <a:srgbClr val="CC0000"/>
        </a:lt2>
        <a:accent1>
          <a:srgbClr val="A50021"/>
        </a:accent1>
        <a:accent2>
          <a:srgbClr val="660033"/>
        </a:accent2>
        <a:accent3>
          <a:srgbClr val="B8AAB8"/>
        </a:accent3>
        <a:accent4>
          <a:srgbClr val="C8C8C8"/>
        </a:accent4>
        <a:accent5>
          <a:srgbClr val="CFAAAB"/>
        </a:accent5>
        <a:accent6>
          <a:srgbClr val="5C002D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4F77467AA4459489D58FF7D5A0FCB74" ma:contentTypeVersion="0" ma:contentTypeDescription="Create a new document." ma:contentTypeScope="" ma:versionID="a309b4e53d35e0a2103f69c00ef5b4e1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8737D4AB-E5FB-4C70-B281-D69AC4868CE8}"/>
</file>

<file path=customXml/itemProps2.xml><?xml version="1.0" encoding="utf-8"?>
<ds:datastoreItem xmlns:ds="http://schemas.openxmlformats.org/officeDocument/2006/customXml" ds:itemID="{BD4F8935-9CEC-48EF-BCCC-640D9065A9E6}"/>
</file>

<file path=customXml/itemProps3.xml><?xml version="1.0" encoding="utf-8"?>
<ds:datastoreItem xmlns:ds="http://schemas.openxmlformats.org/officeDocument/2006/customXml" ds:itemID="{C66E4724-7D37-4A96-B1FB-2DDA40B623E1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48955</TotalTime>
  <Words>142</Words>
  <Application>Microsoft Office PowerPoint</Application>
  <PresentationFormat>On-screen Show (4:3)</PresentationFormat>
  <Paragraphs>51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6" baseType="lpstr">
      <vt:lpstr>Custom Design</vt:lpstr>
      <vt:lpstr>Presentation for strategy recommendation</vt:lpstr>
      <vt:lpstr>SG-Systems WG Meeting Agenda</vt:lpstr>
      <vt:lpstr>EIM TF – Tuesday Meetings</vt:lpstr>
      <vt:lpstr>EIM TF – Wednesday Meetings</vt:lpstr>
      <vt:lpstr>EIM TF – Thursday Meetings</vt:lpstr>
    </vt:vector>
  </TitlesOfParts>
  <Company>Pacific Gas and Electric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Chris Knudsen</dc:creator>
  <cp:lastModifiedBy>Greg Robinson</cp:lastModifiedBy>
  <cp:revision>319</cp:revision>
  <dcterms:created xsi:type="dcterms:W3CDTF">2009-08-19T21:34:50Z</dcterms:created>
  <dcterms:modified xsi:type="dcterms:W3CDTF">2011-07-18T17:16:43Z</dcterms:modified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0x010100C4F77467AA4459489D58FF7D5A0FCB74</vt:lpwstr>
  </property>
</Properties>
</file>